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78" d="100"/>
          <a:sy n="78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207E3-7779-4BB6-A8F1-CDD4E4133C1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A4BA-848D-45E1-8532-17D76CD90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0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Contact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Email: farahmandian2011@gmail.com</a:t>
            </a: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Twitter: _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GitHub: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Instagram: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LinkedIn: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YouTube: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dot Net</a:t>
            </a:r>
          </a:p>
        </p:txBody>
      </p:sp>
    </p:spTree>
    <p:extLst>
      <p:ext uri="{BB962C8B-B14F-4D97-AF65-F5344CB8AC3E}">
        <p14:creationId xmlns:p14="http://schemas.microsoft.com/office/powerpoint/2010/main" val="26657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714161"/>
            <a:ext cx="10568233" cy="8348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.NET 7, Docker, K8S and Azure DevOps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MV Boli" panose="02000500030200090000" pitchFamily="2" charset="0"/>
                <a:cs typeface="MV Boli" panose="02000500030200090000" pitchFamily="2" charset="0"/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Vahid Farahmandian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International Speaker, Author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CEO @ </a:t>
            </a:r>
            <a:r>
              <a:rPr lang="en-US" sz="4000" dirty="0" err="1">
                <a:latin typeface="MV Boli" panose="02000500030200090000" pitchFamily="2" charset="0"/>
                <a:cs typeface="MV Boli" panose="02000500030200090000" pitchFamily="2" charset="0"/>
              </a:rPr>
              <a:t>Spoota</a:t>
            </a: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 Co.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6202A-EDCA-88F4-2E93-ABDD250C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70" y="1690688"/>
            <a:ext cx="3970378" cy="39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Creating/Running ASP.NET Core Sample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30147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new webapp --framework "net7.0" -o "Sample" --language "C#"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75600440-DD1C-B256-5637-D6EAED4C2829}"/>
              </a:ext>
            </a:extLst>
          </p:cNvPr>
          <p:cNvSpPr/>
          <p:nvPr/>
        </p:nvSpPr>
        <p:spPr>
          <a:xfrm>
            <a:off x="2767944" y="2234153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087DCED9-22AC-A06D-20C1-A1A4E4A9BCA4}"/>
              </a:ext>
            </a:extLst>
          </p:cNvPr>
          <p:cNvSpPr/>
          <p:nvPr/>
        </p:nvSpPr>
        <p:spPr>
          <a:xfrm>
            <a:off x="7802648" y="2252450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B783A303-38B8-68A3-E4A5-67BD100DC90A}"/>
              </a:ext>
            </a:extLst>
          </p:cNvPr>
          <p:cNvSpPr/>
          <p:nvPr/>
        </p:nvSpPr>
        <p:spPr>
          <a:xfrm>
            <a:off x="10487415" y="2243549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E97C6E34-A4F2-CC42-2D17-691B19D1CE79}"/>
              </a:ext>
            </a:extLst>
          </p:cNvPr>
          <p:cNvSpPr/>
          <p:nvPr/>
        </p:nvSpPr>
        <p:spPr>
          <a:xfrm>
            <a:off x="5997606" y="2224226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6CDB2-328B-969F-827F-8DA4E49798EF}"/>
              </a:ext>
            </a:extLst>
          </p:cNvPr>
          <p:cNvSpPr txBox="1"/>
          <p:nvPr/>
        </p:nvSpPr>
        <p:spPr>
          <a:xfrm>
            <a:off x="3926699" y="3122677"/>
            <a:ext cx="6538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net5.0          - Target net5.0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net6.0          - Target net6.0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net7.0          - Target net7.0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netcoreapp2.1   - Target netcoreapp2.1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netcoreapp3.1   - Target netcoreapp3.1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C356E-2296-266B-BA9C-D19C7500D5D6}"/>
              </a:ext>
            </a:extLst>
          </p:cNvPr>
          <p:cNvSpPr txBox="1"/>
          <p:nvPr/>
        </p:nvSpPr>
        <p:spPr>
          <a:xfrm>
            <a:off x="2677705" y="2987740"/>
            <a:ext cx="13211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console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wpf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xunit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mvc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angular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react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webapi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grpc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00D81-71C6-17C6-65B0-F3EB53A66662}"/>
              </a:ext>
            </a:extLst>
          </p:cNvPr>
          <p:cNvSpPr txBox="1"/>
          <p:nvPr/>
        </p:nvSpPr>
        <p:spPr>
          <a:xfrm>
            <a:off x="10868319" y="3041376"/>
            <a:ext cx="970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C#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VB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B8967-06E4-6D1C-A018-89A59DCE7F5F}"/>
              </a:ext>
            </a:extLst>
          </p:cNvPr>
          <p:cNvSpPr txBox="1"/>
          <p:nvPr/>
        </p:nvSpPr>
        <p:spPr>
          <a:xfrm>
            <a:off x="838199" y="3104380"/>
            <a:ext cx="7390614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run --project "Sample/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592352-C119-1864-E7FE-5E85DFF2019E}"/>
              </a:ext>
            </a:extLst>
          </p:cNvPr>
          <p:cNvSpPr txBox="1"/>
          <p:nvPr/>
        </p:nvSpPr>
        <p:spPr>
          <a:xfrm>
            <a:off x="838198" y="4409838"/>
            <a:ext cx="10954733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publish 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-c release</a:t>
            </a:r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6" grpId="0" animBg="1"/>
      <p:bldP spid="6" grpId="1" animBg="1"/>
      <p:bldP spid="10" grpId="0"/>
      <p:bldP spid="10" grpId="1"/>
      <p:bldP spid="12" grpId="0"/>
      <p:bldP spid="12" grpId="1"/>
      <p:bldP spid="13" grpId="0"/>
      <p:bldP spid="13" grpId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for an ASP.NET Core application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inside the docker container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outside the docker container</a:t>
            </a:r>
          </a:p>
          <a:p>
            <a:pPr lvl="1"/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44D61-05B7-71F9-CAEE-6F521BAC75E5}"/>
              </a:ext>
            </a:extLst>
          </p:cNvPr>
          <p:cNvSpPr txBox="1"/>
          <p:nvPr/>
        </p:nvSpPr>
        <p:spPr>
          <a:xfrm>
            <a:off x="7550870" y="2375526"/>
            <a:ext cx="4468306" cy="249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Method 1 is much faster, as all the artifacts are built outside of the docker build step &amp; </a:t>
            </a:r>
          </a:p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Size of the base image is much smaller compared to the build base image.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10DCB-5C27-6796-2965-AB74C3733A38}"/>
              </a:ext>
            </a:extLst>
          </p:cNvPr>
          <p:cNvSpPr txBox="1"/>
          <p:nvPr/>
        </p:nvSpPr>
        <p:spPr>
          <a:xfrm>
            <a:off x="838199" y="5142122"/>
            <a:ext cx="7390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FROM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mcr.microsoft.com/dotnet/aspnet:7.0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COPY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bin/Release/net7.0/publish/ App/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WORKDIR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/App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ENTRYPOINT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["</a:t>
            </a:r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dotnet",“Sample.dll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6ED9F-EE3C-155F-BC44-6E361895E9D0}"/>
              </a:ext>
            </a:extLst>
          </p:cNvPr>
          <p:cNvSpPr/>
          <p:nvPr/>
        </p:nvSpPr>
        <p:spPr>
          <a:xfrm>
            <a:off x="1894787" y="5007185"/>
            <a:ext cx="2837468" cy="648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EBA05-F437-C9C4-F35A-9DE708B417D9}"/>
              </a:ext>
            </a:extLst>
          </p:cNvPr>
          <p:cNvSpPr txBox="1"/>
          <p:nvPr/>
        </p:nvSpPr>
        <p:spPr>
          <a:xfrm>
            <a:off x="2233365" y="4570385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Registry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A169B5-AAB6-0AF5-B2AC-F653A2729A39}"/>
              </a:ext>
            </a:extLst>
          </p:cNvPr>
          <p:cNvSpPr/>
          <p:nvPr/>
        </p:nvSpPr>
        <p:spPr>
          <a:xfrm>
            <a:off x="4732255" y="5049604"/>
            <a:ext cx="1003169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763A9-9F45-DF02-84C5-407DB9DDDFD3}"/>
              </a:ext>
            </a:extLst>
          </p:cNvPr>
          <p:cNvSpPr txBox="1"/>
          <p:nvPr/>
        </p:nvSpPr>
        <p:spPr>
          <a:xfrm>
            <a:off x="4223992" y="4604119"/>
            <a:ext cx="245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B8D50A-2AD3-1F0C-3CCF-0EE97390656D}"/>
              </a:ext>
            </a:extLst>
          </p:cNvPr>
          <p:cNvSpPr/>
          <p:nvPr/>
        </p:nvSpPr>
        <p:spPr>
          <a:xfrm>
            <a:off x="5788843" y="5065969"/>
            <a:ext cx="1073870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A23C7-464F-259D-5AC0-D923A94D4769}"/>
              </a:ext>
            </a:extLst>
          </p:cNvPr>
          <p:cNvSpPr txBox="1"/>
          <p:nvPr/>
        </p:nvSpPr>
        <p:spPr>
          <a:xfrm>
            <a:off x="5015843" y="4612302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4C7E81-4103-A8D7-85E9-A0479E85A868}"/>
              </a:ext>
            </a:extLst>
          </p:cNvPr>
          <p:cNvSpPr/>
          <p:nvPr/>
        </p:nvSpPr>
        <p:spPr>
          <a:xfrm>
            <a:off x="6746052" y="5057788"/>
            <a:ext cx="927367" cy="48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90C32-B480-6E7F-86FB-3BE8DA3494B2}"/>
              </a:ext>
            </a:extLst>
          </p:cNvPr>
          <p:cNvSpPr txBox="1"/>
          <p:nvPr/>
        </p:nvSpPr>
        <p:spPr>
          <a:xfrm>
            <a:off x="6916913" y="4614324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0" grpId="0" animBg="1"/>
      <p:bldP spid="10" grpId="1" animBg="1"/>
      <p:bldP spid="12" grpId="0"/>
      <p:bldP spid="12" grpId="1"/>
      <p:bldP spid="13" grpId="0" animBg="1"/>
      <p:bldP spid="13" grpId="1" animBg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Build the Docker image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build -t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-f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.</a:t>
            </a:r>
          </a:p>
          <a:p>
            <a:endParaRPr lang="en-US" sz="2400" dirty="0"/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Run the Docker image</a:t>
            </a:r>
          </a:p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run -d -p 8080:80 --name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mysampleContainer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View the web page running from a container</a:t>
            </a:r>
          </a:p>
          <a:p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E5B8EB-AC01-9331-12A2-A1BB0F074674}"/>
              </a:ext>
            </a:extLst>
          </p:cNvPr>
          <p:cNvSpPr/>
          <p:nvPr/>
        </p:nvSpPr>
        <p:spPr>
          <a:xfrm>
            <a:off x="2733773" y="2263983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CB9F-119C-51F7-4F87-54542F05B34D}"/>
              </a:ext>
            </a:extLst>
          </p:cNvPr>
          <p:cNvSpPr txBox="1"/>
          <p:nvPr/>
        </p:nvSpPr>
        <p:spPr>
          <a:xfrm>
            <a:off x="3016577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B47334-BE34-9BB4-E11C-B9539794180D}"/>
              </a:ext>
            </a:extLst>
          </p:cNvPr>
          <p:cNvSpPr/>
          <p:nvPr/>
        </p:nvSpPr>
        <p:spPr>
          <a:xfrm>
            <a:off x="5035483" y="2257578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306D-7AA1-87A8-B8F4-74860F33AF5E}"/>
              </a:ext>
            </a:extLst>
          </p:cNvPr>
          <p:cNvSpPr txBox="1"/>
          <p:nvPr/>
        </p:nvSpPr>
        <p:spPr>
          <a:xfrm>
            <a:off x="5194955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Path to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D8C899-15F9-2664-EAAC-3561DC1DA60A}"/>
              </a:ext>
            </a:extLst>
          </p:cNvPr>
          <p:cNvSpPr/>
          <p:nvPr/>
        </p:nvSpPr>
        <p:spPr>
          <a:xfrm>
            <a:off x="2804473" y="3672619"/>
            <a:ext cx="424207" cy="40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A3F7A-AAF8-745E-19FD-55D165ECF422}"/>
              </a:ext>
            </a:extLst>
          </p:cNvPr>
          <p:cNvSpPr txBox="1"/>
          <p:nvPr/>
        </p:nvSpPr>
        <p:spPr>
          <a:xfrm>
            <a:off x="1570348" y="4119029"/>
            <a:ext cx="331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Run container in 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CEA5E-36F2-7B6F-5DE4-B2B5CA112660}"/>
              </a:ext>
            </a:extLst>
          </p:cNvPr>
          <p:cNvSpPr/>
          <p:nvPr/>
        </p:nvSpPr>
        <p:spPr>
          <a:xfrm>
            <a:off x="3228680" y="3632693"/>
            <a:ext cx="2088039" cy="552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07B49-AD5E-81CE-4A8F-0C43647BD556}"/>
              </a:ext>
            </a:extLst>
          </p:cNvPr>
          <p:cNvSpPr txBox="1"/>
          <p:nvPr/>
        </p:nvSpPr>
        <p:spPr>
          <a:xfrm>
            <a:off x="2449398" y="4127971"/>
            <a:ext cx="430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Connect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externalPort:internalPort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293BFA-E7D6-2F91-6529-D39C8082BE3B}"/>
              </a:ext>
            </a:extLst>
          </p:cNvPr>
          <p:cNvSpPr/>
          <p:nvPr/>
        </p:nvSpPr>
        <p:spPr>
          <a:xfrm>
            <a:off x="6321455" y="3632693"/>
            <a:ext cx="2954520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17E0B-40E0-80B2-D9D6-7074CC40A438}"/>
              </a:ext>
            </a:extLst>
          </p:cNvPr>
          <p:cNvSpPr txBox="1"/>
          <p:nvPr/>
        </p:nvSpPr>
        <p:spPr>
          <a:xfrm>
            <a:off x="7014329" y="4185501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6B02ED-5A43-5D60-161C-9C05250E9661}"/>
              </a:ext>
            </a:extLst>
          </p:cNvPr>
          <p:cNvSpPr/>
          <p:nvPr/>
        </p:nvSpPr>
        <p:spPr>
          <a:xfrm>
            <a:off x="9141643" y="3562125"/>
            <a:ext cx="1661475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28C18-6639-1FBB-167A-47D7F95A5966}"/>
              </a:ext>
            </a:extLst>
          </p:cNvPr>
          <p:cNvSpPr txBox="1"/>
          <p:nvPr/>
        </p:nvSpPr>
        <p:spPr>
          <a:xfrm>
            <a:off x="9333323" y="4255659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Deploy on </a:t>
            </a:r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kubernetes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Enable Kubernetes in Docker Desktop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file defining Kubernetes resources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and update resources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Kubectl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apply –f k8s.deploy.yaml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473-003C-BBBF-74F3-2A414692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28" y="2494372"/>
            <a:ext cx="6680343" cy="261495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0952A14-87EE-5CE5-27C1-F8A99F54B28A}"/>
              </a:ext>
            </a:extLst>
          </p:cNvPr>
          <p:cNvSpPr/>
          <p:nvPr/>
        </p:nvSpPr>
        <p:spPr>
          <a:xfrm>
            <a:off x="1366886" y="3867838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F906DCE-D618-D722-1982-A096E30785D0}"/>
              </a:ext>
            </a:extLst>
          </p:cNvPr>
          <p:cNvSpPr/>
          <p:nvPr/>
        </p:nvSpPr>
        <p:spPr>
          <a:xfrm rot="7592201">
            <a:off x="6562625" y="2311755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96583-EDB2-5D5D-7E32-F4085DFDE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170" y="369454"/>
            <a:ext cx="2712955" cy="62184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7F082A9-CAF7-3788-62C6-EB5BE687EBA5}"/>
              </a:ext>
            </a:extLst>
          </p:cNvPr>
          <p:cNvSpPr/>
          <p:nvPr/>
        </p:nvSpPr>
        <p:spPr>
          <a:xfrm>
            <a:off x="9240170" y="523081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B7E54-679E-EDDB-7E58-881020625705}"/>
              </a:ext>
            </a:extLst>
          </p:cNvPr>
          <p:cNvSpPr txBox="1"/>
          <p:nvPr/>
        </p:nvSpPr>
        <p:spPr>
          <a:xfrm>
            <a:off x="6973862" y="49480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Number of replicas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8E6F0B-E91D-3789-3EAC-A2CB9DE4C111}"/>
              </a:ext>
            </a:extLst>
          </p:cNvPr>
          <p:cNvSpPr/>
          <p:nvPr/>
        </p:nvSpPr>
        <p:spPr>
          <a:xfrm>
            <a:off x="10024620" y="2494372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28034-2534-75FA-71A5-CCAC79D445B3}"/>
              </a:ext>
            </a:extLst>
          </p:cNvPr>
          <p:cNvSpPr txBox="1"/>
          <p:nvPr/>
        </p:nvSpPr>
        <p:spPr>
          <a:xfrm>
            <a:off x="8024173" y="2490639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7FC552-C41F-1ECB-9A71-6B5347767437}"/>
              </a:ext>
            </a:extLst>
          </p:cNvPr>
          <p:cNvSpPr/>
          <p:nvPr/>
        </p:nvSpPr>
        <p:spPr>
          <a:xfrm>
            <a:off x="10024620" y="2669913"/>
            <a:ext cx="1449764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B2C90-CF6C-5192-061F-B3D4DDC4E57F}"/>
              </a:ext>
            </a:extLst>
          </p:cNvPr>
          <p:cNvSpPr txBox="1"/>
          <p:nvPr/>
        </p:nvSpPr>
        <p:spPr>
          <a:xfrm>
            <a:off x="8516392" y="268269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27E30B-C5C6-AF2F-D427-CC619E69C315}"/>
              </a:ext>
            </a:extLst>
          </p:cNvPr>
          <p:cNvSpPr/>
          <p:nvPr/>
        </p:nvSpPr>
        <p:spPr>
          <a:xfrm>
            <a:off x="9599432" y="5621098"/>
            <a:ext cx="1429929" cy="383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82B2C0-BA37-DC3B-78F6-C14D9C6E67ED}"/>
              </a:ext>
            </a:extLst>
          </p:cNvPr>
          <p:cNvSpPr txBox="1"/>
          <p:nvPr/>
        </p:nvSpPr>
        <p:spPr>
          <a:xfrm>
            <a:off x="7968129" y="561167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Port mapping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CI/CD Pipelines in Azure DevOps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A95FDA-5F2A-C1BD-A66B-503111B06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build pipeline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release pipeline</a:t>
            </a:r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092AE-BB39-55ED-EF8D-4E8F07CF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375" y="1634025"/>
            <a:ext cx="6346415" cy="45429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5B26EE3-821C-5D7E-87AB-4E3A9BE1CFEC}"/>
              </a:ext>
            </a:extLst>
          </p:cNvPr>
          <p:cNvSpPr/>
          <p:nvPr/>
        </p:nvSpPr>
        <p:spPr>
          <a:xfrm>
            <a:off x="2802210" y="1500433"/>
            <a:ext cx="4320986" cy="2918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814ED-8163-3344-AE9B-3CA4D89253D9}"/>
              </a:ext>
            </a:extLst>
          </p:cNvPr>
          <p:cNvSpPr txBox="1"/>
          <p:nvPr/>
        </p:nvSpPr>
        <p:spPr>
          <a:xfrm>
            <a:off x="7123196" y="2636421"/>
            <a:ext cx="2300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Publish app outside the docker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E14A98-45D0-9531-08BD-20D663EEE640}"/>
              </a:ext>
            </a:extLst>
          </p:cNvPr>
          <p:cNvSpPr/>
          <p:nvPr/>
        </p:nvSpPr>
        <p:spPr>
          <a:xfrm>
            <a:off x="2925084" y="4093548"/>
            <a:ext cx="6887509" cy="2263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847E-CA7F-20D4-CE89-788F075CF6F4}"/>
              </a:ext>
            </a:extLst>
          </p:cNvPr>
          <p:cNvSpPr txBox="1"/>
          <p:nvPr/>
        </p:nvSpPr>
        <p:spPr>
          <a:xfrm>
            <a:off x="9812593" y="490217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docker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0CDA28-6BD2-1117-3A96-A8DF76FDA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80" y="3575249"/>
            <a:ext cx="8787039" cy="1429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B9B67-29BA-1C4A-B9EA-6D7B6D6A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73" y="2340796"/>
            <a:ext cx="9830652" cy="350550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B50EF9F-0670-3404-C406-D2DF7A63D768}"/>
              </a:ext>
            </a:extLst>
          </p:cNvPr>
          <p:cNvSpPr/>
          <p:nvPr/>
        </p:nvSpPr>
        <p:spPr>
          <a:xfrm>
            <a:off x="1256066" y="4313790"/>
            <a:ext cx="1307190" cy="417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69571-CE28-2294-F750-D04A093EB71B}"/>
              </a:ext>
            </a:extLst>
          </p:cNvPr>
          <p:cNvSpPr txBox="1"/>
          <p:nvPr/>
        </p:nvSpPr>
        <p:spPr>
          <a:xfrm>
            <a:off x="2032030" y="3731475"/>
            <a:ext cx="2106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created by CI pipeline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79355-2B6B-0767-65F5-EB204E0DD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09" y="2489399"/>
            <a:ext cx="8611346" cy="32082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8976FB8-357A-E422-3CC4-6F0BCC0D06D3}"/>
              </a:ext>
            </a:extLst>
          </p:cNvPr>
          <p:cNvSpPr/>
          <p:nvPr/>
        </p:nvSpPr>
        <p:spPr>
          <a:xfrm>
            <a:off x="2802210" y="4839032"/>
            <a:ext cx="3652697" cy="690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B83-789B-24AA-BB15-FFE2F2CC2A14}"/>
              </a:ext>
            </a:extLst>
          </p:cNvPr>
          <p:cNvSpPr txBox="1"/>
          <p:nvPr/>
        </p:nvSpPr>
        <p:spPr>
          <a:xfrm>
            <a:off x="3473578" y="5814079"/>
            <a:ext cx="2524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created by CD pipeline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3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7" grpId="0" animBg="1"/>
      <p:bldP spid="27" grpId="1" animBg="1"/>
      <p:bldP spid="28" grpId="0"/>
      <p:bldP spid="28" grpId="1"/>
      <p:bldP spid="31" grpId="0" animBg="1"/>
      <p:bldP spid="31" grpId="1" animBg="1"/>
      <p:bldP spid="32" grpId="0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Further works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78165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 might need to use:</a:t>
            </a:r>
          </a:p>
          <a:p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private/public docker registry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Kubernetes namespaces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Azure Kubernetes Service (AKS)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multistage pipelines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Clone source code: https://dev.azure.com/farahmandian/_git/dotnetconf2022</a:t>
            </a:r>
          </a:p>
        </p:txBody>
      </p:sp>
    </p:spTree>
    <p:extLst>
      <p:ext uri="{BB962C8B-B14F-4D97-AF65-F5344CB8AC3E}">
        <p14:creationId xmlns:p14="http://schemas.microsoft.com/office/powerpoint/2010/main" val="42251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414</Words>
  <Application>Microsoft Office PowerPoint</Application>
  <PresentationFormat>Widescreen</PresentationFormat>
  <Paragraphs>109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MV Boli</vt:lpstr>
      <vt:lpstr>Open Sans</vt:lpstr>
      <vt:lpstr>Open Sans Light</vt:lpstr>
      <vt:lpstr>Office Theme</vt:lpstr>
      <vt:lpstr>PowerPoint Presentation</vt:lpstr>
      <vt:lpstr>.NET 7, Docker, K8S and Azure DevOps</vt:lpstr>
      <vt:lpstr>Who am I</vt:lpstr>
      <vt:lpstr>Creating/Running ASP.NET Core Sample Project</vt:lpstr>
      <vt:lpstr>Dockerize an ASP.NET Core application</vt:lpstr>
      <vt:lpstr>Dockerize an ASP.NET Core application</vt:lpstr>
      <vt:lpstr>Deploy on kubernetes</vt:lpstr>
      <vt:lpstr>CI/CD Pipelines in Azure DevOps</vt:lpstr>
      <vt:lpstr>Further works</vt:lpstr>
      <vt:lpstr>Contact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Vahid Farahmandian</cp:lastModifiedBy>
  <cp:revision>45</cp:revision>
  <dcterms:created xsi:type="dcterms:W3CDTF">2022-10-11T15:09:05Z</dcterms:created>
  <dcterms:modified xsi:type="dcterms:W3CDTF">2022-11-10T09:46:20Z</dcterms:modified>
</cp:coreProperties>
</file>